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260" r:id="rId6"/>
    <p:sldId id="258" r:id="rId7"/>
    <p:sldId id="270" r:id="rId8"/>
    <p:sldId id="269" r:id="rId9"/>
    <p:sldId id="262" r:id="rId10"/>
    <p:sldId id="267" r:id="rId11"/>
    <p:sldId id="261" r:id="rId12"/>
    <p:sldId id="268" r:id="rId13"/>
    <p:sldId id="264" r:id="rId14"/>
    <p:sldId id="263" r:id="rId15"/>
    <p:sldId id="265" r:id="rId16"/>
  </p:sldIdLst>
  <p:sldSz cx="14630400" cy="8229600"/>
  <p:notesSz cx="8229600" cy="146304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Inconsolata Bold" pitchFamily="1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CA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6:46:51.79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44.14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4304 0,'-4013'0,"3750"0,235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0:18.71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5,'898'49,"-693"-38,-88-7,186 21,-124-8,28 0,95-17,-209-4,116-21,-82 4,150-32,-240 45,1 1,73-3,78 12,-71 1,-29-4,86 3,-82 13,-67-9,0-2,28 2,119-7,-198 5,1 2,0 0,1 1,-44 20,6-3,-138 45,-320 68,-254 41,669-158,-210 14,246-29,-207 8,218-14,0-3,-103-18,107 10,-2 1,1-2,-73-28,-114-51,186 75,-1 2,-86-11,97 18,0-2,0-1,-60-25,40 12,-109-36,138 50,0 1,-71-7,-15 1,68 7,-57-1,-8 9,87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1:25.84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37.588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5010 34,'-243'14,"50"-1,-463-8,455-6,-65-16,7 1,-101-1,-317 2,424 18,-114 25,366-28,-50 9,0 2,-77 28,74-21,-97 19,-20-21,146-9,25-7,0 0,0 0,-1 1,1-1,0 0,0 0,0 0,0 1,0-1,0 0,0 0,-1 1,1-1,0 0,0 0,0 1,0-1,0 0,0 0,0 1,0-1,0 0,0 0,0 1,1-1,-1 0,0 0,0 1,0-1,0 0,0 0,0 0,1 1,-1-1,0 0,0 0,0 0,0 0,1 1,-1-1,0 0,0 0,0 0,1 0,5 4,-1-1,1-1,-1 1,1-1,0 0,8 2,357 53,-227-39,-59-7,331 59,-354-58,0-3,66 2,-16-1,446 3,-352-16,793 3,-804-15,-38 0,-93 11,88-18,-149 22,1-1,-1 0,1 0,-1 0,0 0,1 0,-1 0,0-1,0 0,0 0,5-3,-8 4,0 1,1-1,-1 1,0 0,0-1,0 1,0-1,1 1,-1-1,0 1,0-1,0 1,0 0,0-1,0 1,0-1,0 1,0-1,0 1,0-1,-1 1,1-1,0 1,0-1,0 1,-1 0,1-1,0 1,0-1,-1 1,0-1,-1-1,-1-1,1 1,-1 0,0 0,0 0,0 1,-6-3,-46-18,0 2,-2 3,-88-16,-190-12,292 40,-1092-46,-3 99,474-40,371-11,236 3,-102-12,-3-6,22 3,-62-3,165 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39.436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9:34:47.52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5343 250,'-30'-1,"-1"-2,1 0,-38-10,-88-32,-28-7,-341-19,-4 45,434 22,-426 5,467 6,-103 28,1 0,-124-9,13-3,-131 9,-7-32,181-2,-1008 1,1276 1,816-6,4-43,-289-19,-208 22,246 28,-410 19,62 18,-134-7,-69-4,-1 3,76 23,-17-4,-98-22,-24-7,1 0,-1 0,0 0,0 0,0 0,0 0,0 0,0-1,0 1,0-1,0 1,0-1,-3 0,-127 22,-194 7,230-23,-835 44,215-13,697-36,-7-1,-1 2,1 1,0 1,-28 9,37-5,17-8,0 0,0 0,0 0,-1 1,1-1,0 0,0 0,0 0,0 0,0 0,0 1,0-1,-1 0,1 0,0 0,0 0,0 1,0-1,0 0,0 0,0 0,0 0,0 1,0-1,0 0,0 0,0 0,0 0,0 1,0-1,0 0,0 0,0 0,1 0,-1 1,0-1,0 0,0 0,0 0,0 0,0 1,0-1,1 0,2 2,1-1,-1 1,1-1,-1 0,1 1,0-2,4 2,545 61,-419-52,376 37,131 11,1-34,-582-26,-58 0,-14 1,-104-3,-659-25,222 4,-842 14,1229 25,18 0,-50-14,-27 0,211 0,0 0,0 2,1-1,-1 2,1-1,-25 12,0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9:34:49.84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2059 33,'-584'-14,"134"0,-394 10,663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6.76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4274 1,'-4242'0,"4211"0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2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4373 250,'-586'-26,"237"6,216 14,-636-29,232 30,-167-14,516-18,135 24,0 3,-80-6,10 17,-33-2,52-15,39 5,-15-2,27 4,-83-3,113 11,-45 0,65 1,-1 0,1 1,-1-1,1 1,-1 0,1 0,-1 0,1 0,0 1,0-1,0 1,0 0,0 0,-5 4,8-5,-1 0,0 1,0-1,1 1,-1-1,1 1,-1 0,1-1,0 1,0-1,0 1,0 0,0-1,0 1,0 0,0-1,1 1,-1-1,1 1,-1-1,1 1,-1 0,1-1,0 0,1 3,12 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38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1,'6'5,"1"2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80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0,'16'0,"21"0,9 0,8 0,-1 0,8 0,23 0,-1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9:34:13.529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1 693,'1'-1,"0"0,0 0,1 0,-1 0,1 0,-1 0,0 0,1 1,0-1,-1 0,1 1,-1-1,1 1,3 0,9-4,112-28,471-135,-524 143,343-105,9 37,2 1,47-6,-363 89,148 9,-100 2,-97-3,120 3,-149-1,0 2,0 1,45 14,-25 0,81 43,-6-3,-75-35,71 45,-39-20,-36-23,105 39,-133-58,0-1,0-1,0 0,1-2,0-1,-1 0,1-2,22-1,-33-3,-13 0,-22-7,-15-2,0 2,-60-9,-89-2,149 18,-508-29,-9 30,323-12,63 2,-144 12,-37-2,199-12,-38-2,181 17,-29 1,44 2,28 5,301 47,-135-25,518 75,9-50,-511-59,-79 0,-678-20,93-32,-211-23,-7 48,601 32,-443 22,431-18,45-4,-60 11,78-7,18 0,33 5,351 36,-245-34,1505 87,-1548-94,1-5,168-22,-264 22,34-8,-37 8,-1 0,1 0,0-1,-1 1,1-1,-1 1,1-1,-1 0,1 1,-1-1,0 0,1 0,-1 0,0 0,3-2,-5 2,0 0,0 0,0 0,-1 0,1 0,0 0,0 0,-1 1,1-1,0 0,0 1,-1 0,1-1,-1 1,1 0,-1-1,-2 1,-206-44,157 35,-791-134,-12 32,792 105,-21-4,-124 3,199 10,21 3,39 5,308 32,-60-9,153 31,148 19,3-35,-562-47,1-1,-1-3,0-1,1-2,-1-2,-1-2,44-15,-62 18,-1 0,1 1,0 2,36-3,88 7,-70 1,24 1,140-5,-236 1,1 0,0 0,0 0,-1 0,1-1,-1 1,1-1,-1 0,1 0,-1 0,0-1,0 1,0-1,-1 1,1-1,0 0,-1 0,0 0,0-1,0 1,0 0,0-1,-1 1,1-1,0-6,4-10,-1-1,-2 0,3-32,-4 29,1-9,0 4,0 0,2 0,10-34,-15 62,0 0,1 0,-1-1,0 1,1 0,-1 0,0 0,1 0,0 0,-1 0,1 1,-1-1,1 0,0 0,0 0,-1 0,1 1,0-1,0 0,0 1,0-1,0 1,0-1,2 0,-2 1,1 1,-1-1,0 0,0 1,0-1,0 1,0-1,0 1,0 0,0 0,0-1,0 1,0 0,0 0,0 0,0 0,-1 0,2 1,5 9,0 0,-1 1,5 13,-9-20,22 57,-2 2,-4 0,-2 1,-3 0,4 73,-12-50,-4-54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6:20.738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0 455,'185'2,"205"-4,-320-5,75-16,64-6,58 27,-3 1,-108-14,30-1,396 14,-298 4,492 48,-735-45,0-2,0-1,0-2,51-7,84-8,-18 2,-87 1,0-3,94-33,-150 42,-14 2,-21-1,-4 0,8-2,0-1,1 0,0-1,0-1,1 0,0-1,-23-24,-76-100,102 121,-24-31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6:21.406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1743 0,'-236'108,"203"-96,-1-2,0-1,0-2,-1-2,-49 3,-283-7,-470-60,788 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0:18.71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5,'898'49,"-693"-38,-88-7,186 21,-124-8,28 0,95-17,-209-4,116-21,-82 4,150-32,-240 45,1 1,73-3,78 12,-71 1,-29-4,86 3,-82 13,-67-9,0-2,28 2,119-7,-198 5,1 2,0 0,1 1,-44 20,6-3,-138 45,-320 68,-254 41,669-158,-210 14,246-29,-207 8,218-14,0-3,-103-18,107 10,-2 1,1-2,-73-28,-114-51,186 75,-1 2,-86-11,97 18,0-2,0-1,-60-25,40 12,-109-36,138 50,0 1,-71-7,-15 1,68 7,-57-1,-8 9,87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1:25.84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6.660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1 157,'453'1,"557"-3,-575-14,-135 3,-142-4,-3 1,86 17,55-3,-147-13,48-1,-21 18,123-4,-107-24,-49 10,-70 6,83 1,-126 9,-4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7.90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8.77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9.035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0,'-6'0,"-6"0,-12 0,-24 0,-8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9.330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0,'0'5,"-5"2,-2 5,-16 0,-30 4,-32 4,-34 4,4-2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9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01D9C-CC15-0D0B-6118-49F03A4E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3984E-EFBC-89BF-F2CB-C39AB70A7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43B50-76D2-B373-8BF0-6F3000AF7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7B2A-F61C-1E0C-EC2A-9E6638F1E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DAA1-E99B-D52B-15DA-75517237F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96B8FF-9F47-A48F-C155-B904BB891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A624A-0D45-51FF-9DD0-B0ACF04B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89B6-D444-4F02-52D5-08F275E64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0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EF31-3A8F-43B5-D882-51FF2518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930E5-493C-2347-3674-981131607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6FEA-7A32-0C9F-DEB5-D1FCD95BF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34AB-1236-0022-DC73-D3B55F954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9.xml"/><Relationship Id="rId5" Type="http://schemas.openxmlformats.org/officeDocument/2006/relationships/image" Target="../media/image32.png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0.png"/><Relationship Id="rId5" Type="http://schemas.openxmlformats.org/officeDocument/2006/relationships/customXml" Target="../ink/ink21.xml"/><Relationship Id="rId4" Type="http://schemas.openxmlformats.org/officeDocument/2006/relationships/image" Target="../media/image32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customXml" Target="../ink/ink2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5" Type="http://schemas.openxmlformats.org/officeDocument/2006/relationships/image" Target="../media/image390.png"/><Relationship Id="rId4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customXml" Target="../ink/ink7.xml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1307"/>
            <a:ext cx="7556421" cy="274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NextHikes Project 4: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Enhancing Pricing Strategy Through Feature Extraction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16453" y="3836098"/>
            <a:ext cx="7556421" cy="62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Predicting Mobile Phone Prices in a Competitive Market.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90684" y="7318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80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BY- </a:t>
            </a: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Avantika Verma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2B388D-D877-C8B4-0C3B-09245B044880}"/>
                  </a:ext>
                </a:extLst>
              </p14:cNvPr>
              <p14:cNvContentPartPr/>
              <p14:nvPr/>
            </p14:nvContentPartPr>
            <p14:xfrm>
              <a:off x="4549478" y="240852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2B388D-D877-C8B4-0C3B-09245B044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9478" y="222852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56E6F-9912-0E15-BDD2-07D54CAD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552E89FD-F7F6-8236-8B5C-7A6ECB7CA7E9}"/>
              </a:ext>
            </a:extLst>
          </p:cNvPr>
          <p:cNvSpPr/>
          <p:nvPr/>
        </p:nvSpPr>
        <p:spPr>
          <a:xfrm>
            <a:off x="1432931" y="289932"/>
            <a:ext cx="12099073" cy="1304692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 anchor="ctr"/>
          <a:lstStyle/>
          <a:p>
            <a:pPr algn="ctr"/>
            <a:r>
              <a:rPr lang="en-IN" sz="4800" b="1" i="0" dirty="0">
                <a:solidFill>
                  <a:srgbClr val="F94CAF"/>
                </a:solidFill>
                <a:effectLst/>
                <a:latin typeface="system-ui"/>
              </a:rPr>
              <a:t>Feature Engineering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6FD404-670E-CBEC-6C29-810FC1046E0F}"/>
                  </a:ext>
                </a:extLst>
              </p14:cNvPr>
              <p14:cNvContentPartPr/>
              <p14:nvPr/>
            </p14:nvContentPartPr>
            <p14:xfrm>
              <a:off x="12792398" y="7848843"/>
              <a:ext cx="1666800" cy="203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6FD404-670E-CBEC-6C29-810FC1046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2398" y="7669160"/>
                <a:ext cx="1846440" cy="562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C592CF-14AD-AEF6-557D-894F5757C869}"/>
                  </a:ext>
                </a:extLst>
              </p14:cNvPr>
              <p14:cNvContentPartPr/>
              <p14:nvPr/>
            </p14:nvContentPartPr>
            <p14:xfrm>
              <a:off x="3835958" y="148327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C592CF-14AD-AEF6-557D-894F5757C8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6958" y="142927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328CEB-3B0B-7C27-9C72-374BA60AE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088" y="1764471"/>
            <a:ext cx="10588362" cy="61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747132"/>
            <a:ext cx="14630400" cy="1105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Building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Select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05577" y="4565676"/>
            <a:ext cx="4241840" cy="3361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Linear Regression,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Decision Tree,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 Regressor,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SVR,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KNN,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LASSO Regression,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Gradient Boosting Regressor.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31925" y="251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55752" y="2878272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Into training and testing sets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6963012" y="25214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15993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833610" y="44102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R-squared, MAE, RMSE.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657" y="2849523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78605" y="404299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14B5DE-11E4-7CE9-F9CF-F825A8710265}"/>
                  </a:ext>
                </a:extLst>
              </p14:cNvPr>
              <p14:cNvContentPartPr/>
              <p14:nvPr/>
            </p14:nvContentPartPr>
            <p14:xfrm>
              <a:off x="12670718" y="7804923"/>
              <a:ext cx="1803960" cy="146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14B5DE-11E4-7CE9-F9CF-F825A8710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1078" y="7624923"/>
                <a:ext cx="19836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1215A8-989A-9EA0-A937-E3675D8C3234}"/>
                  </a:ext>
                </a:extLst>
              </p14:cNvPr>
              <p14:cNvContentPartPr/>
              <p14:nvPr/>
            </p14:nvContentPartPr>
            <p14:xfrm>
              <a:off x="14474318" y="793952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1215A8-989A-9EA0-A937-E3675D8C32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84318" y="7759528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183AC1-BF0F-675C-9B0B-48D06A62A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5581" y="4884325"/>
            <a:ext cx="5081234" cy="30674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6302-B1FD-99F8-BB85-0CD6A9539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E74726-8F40-8662-C51F-D1F9BA5846A7}"/>
              </a:ext>
            </a:extLst>
          </p:cNvPr>
          <p:cNvSpPr/>
          <p:nvPr/>
        </p:nvSpPr>
        <p:spPr>
          <a:xfrm>
            <a:off x="144966" y="468351"/>
            <a:ext cx="14251258" cy="98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Comparison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64A732-A96D-92F7-58A9-8D1AF089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36" y="2125642"/>
            <a:ext cx="6907188" cy="44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A4500-5A8A-D347-4BD3-CD707E6169F0}"/>
              </a:ext>
            </a:extLst>
          </p:cNvPr>
          <p:cNvSpPr txBox="1"/>
          <p:nvPr/>
        </p:nvSpPr>
        <p:spPr>
          <a:xfrm>
            <a:off x="423746" y="1471963"/>
            <a:ext cx="7081025" cy="601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Gradient Boosting &amp; Random Forest Perform Best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Lowest MAE, RMSE, and highest R² score (~0.998).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Decision Tree Also Performs Well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Competitive accuracy with low errors.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Linear &amp; Lasso Regression Show Moderate Performance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Higher error values but decent R² (~0.94).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SVR &amp; KNN Perform Poorly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Highest RMSE, MAE, and lowest R² (~0.88 - 0.90).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Gradient Boosting Has the Lowest Error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MAE = 167, RMSE = 315, ensuring high precision.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Random Forest is a Strong Contender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Slightly higher error than Gradient Boosting but still highly accurate.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Recommendation –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Use Gradient Boosting or Random Forest for mobile price prediction models.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A41EC4-A0AE-963C-0EA6-4CBE1B4D4C48}"/>
                  </a:ext>
                </a:extLst>
              </p14:cNvPr>
              <p14:cNvContentPartPr/>
              <p14:nvPr/>
            </p14:nvContentPartPr>
            <p14:xfrm>
              <a:off x="12528158" y="7782963"/>
              <a:ext cx="1923840" cy="19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A41EC4-A0AE-963C-0EA6-4CBE1B4D4C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8518" y="7603323"/>
                <a:ext cx="21034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4ED182-5369-D292-3427-BC63F93ADCF4}"/>
                  </a:ext>
                </a:extLst>
              </p14:cNvPr>
              <p14:cNvContentPartPr/>
              <p14:nvPr/>
            </p14:nvContentPartPr>
            <p14:xfrm>
              <a:off x="13766558" y="7916830"/>
              <a:ext cx="741240" cy="1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4ED182-5369-D292-3427-BC63F93ADC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76558" y="7737190"/>
                <a:ext cx="920880" cy="3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53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75" y="510935"/>
            <a:ext cx="13250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SHAP Insights: Understanding Model Predictions</a:t>
            </a:r>
            <a:endParaRPr lang="en-US" sz="4800" b="1" i="0" dirty="0">
              <a:effectLst/>
              <a:latin typeface="system-ui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68351" y="1706136"/>
            <a:ext cx="6793753" cy="60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Key Features Impacting Price: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Memory, Price per Memory, Front Camera MP, RAM, Price per RAM, Rear Camera MP.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Most Influential Factor: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Memory has the highest impact on price prediction.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SHAP Value Meaning: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Positive values increase price, negative values decrease price.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Color Interpretation: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🔴 Red = High feature values,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🔵 Blue = Low feature values.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RAM &amp; Camera Impact: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More RAM &amp; higher MP cameras increase price.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Less Influential Features: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Battery, AI Lens, Mobile Height, </a:t>
            </a:r>
            <a:r>
              <a:rPr lang="en-US" dirty="0" err="1">
                <a:solidFill>
                  <a:schemeClr val="bg1"/>
                </a:solidFill>
                <a:latin typeface="Fira Sans" panose="020B0503050000020004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, Processor.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Insights for Optimization: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Focus on memory &amp; RAM for better price predictions.</a:t>
            </a:r>
            <a:endParaRPr lang="en-US" b="1" dirty="0">
              <a:solidFill>
                <a:schemeClr val="bg1"/>
              </a:solidFill>
              <a:latin typeface="Fira Sans" panose="020B0503050000020004" pitchFamily="34" charset="0"/>
              <a:ea typeface="Inconsolata Bold" pitchFamily="34" charset="-122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3F27E8-A472-5A34-6FA7-E82A915A9688}"/>
                  </a:ext>
                </a:extLst>
              </p14:cNvPr>
              <p14:cNvContentPartPr/>
              <p14:nvPr/>
            </p14:nvContentPartPr>
            <p14:xfrm>
              <a:off x="12844238" y="7804923"/>
              <a:ext cx="1574640" cy="90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3F27E8-A472-5A34-6FA7-E82A915A96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4598" y="7624923"/>
                <a:ext cx="1754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26DDB9-7486-71D8-FD37-B58DA0CFA6B3}"/>
                  </a:ext>
                </a:extLst>
              </p14:cNvPr>
              <p14:cNvContentPartPr/>
              <p14:nvPr/>
            </p14:nvContentPartPr>
            <p14:xfrm>
              <a:off x="12890678" y="7861443"/>
              <a:ext cx="4680" cy="4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26DDB9-7486-71D8-FD37-B58DA0CFA6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0678" y="7681803"/>
                <a:ext cx="184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D77404-D16C-61ED-7A9F-0EBBB4D15EA2}"/>
                  </a:ext>
                </a:extLst>
              </p14:cNvPr>
              <p14:cNvContentPartPr/>
              <p14:nvPr/>
            </p14:nvContentPartPr>
            <p14:xfrm>
              <a:off x="13013438" y="7917603"/>
              <a:ext cx="1566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D77404-D16C-61ED-7A9F-0EBBB4D15E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23438" y="7737603"/>
                <a:ext cx="33624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7DA6000-D436-E06E-8E41-CAB559B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34" y="2569472"/>
            <a:ext cx="6468315" cy="523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4966" y="278780"/>
            <a:ext cx="14251258" cy="117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Deployment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76369B-ED5E-9DD6-702F-0DAACCCF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72" y="2559287"/>
            <a:ext cx="5495050" cy="3464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176C6-04CF-B9C7-E81A-5C217E34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1" y="1407482"/>
            <a:ext cx="7852609" cy="6404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94797B-3759-95AA-DD0C-457F75258F96}"/>
                  </a:ext>
                </a:extLst>
              </p14:cNvPr>
              <p14:cNvContentPartPr/>
              <p14:nvPr/>
            </p14:nvContentPartPr>
            <p14:xfrm>
              <a:off x="12756758" y="7735083"/>
              <a:ext cx="1785600" cy="24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94797B-3759-95AA-DD0C-457F75258F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67118" y="7555083"/>
                <a:ext cx="1965240" cy="60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8274" y="399890"/>
            <a:ext cx="8686800" cy="14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 for Competitive Advantage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20938" y="2139707"/>
            <a:ext cx="8564136" cy="5632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Prioritize RAM &amp; Storage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Key price drivers, offer multiple configurations &amp; bundle pricing.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Camera Quality Matters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Enhance AI-driven features &amp; market megapixel + software optimizations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High-Performance Processors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Justify premium pricing by partnering with top chip manufacturers.</a:t>
            </a:r>
            <a:b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Battery &amp; AI Lens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Minimal impact on price, focus on fast charging &amp; use AI Lens as a value-add.</a:t>
            </a:r>
            <a:b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Feature-Based Pricing Tiers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Define clear segments: Budget, Mid-Range, Flagship models.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AI-Powered Pricing Strategy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Optimize pricing dynamically based on demand &amp; competition.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Final Takeaway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Invest in RAM, Storage, Camera &amp; Processors to maximize revenue &amp; brand value.</a:t>
            </a: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02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D1CB7C-67BF-3FC6-A9F5-8EDCB6D20959}"/>
                  </a:ext>
                </a:extLst>
              </p14:cNvPr>
              <p14:cNvContentPartPr/>
              <p14:nvPr/>
            </p14:nvContentPartPr>
            <p14:xfrm>
              <a:off x="12957638" y="7842723"/>
              <a:ext cx="1594080" cy="16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D1CB7C-67BF-3FC6-A9F5-8EDCB6D209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7638" y="7662723"/>
                <a:ext cx="17737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6FF9B1-AF79-6BDB-66A5-6CED2B3EDCE8}"/>
                  </a:ext>
                </a:extLst>
              </p14:cNvPr>
              <p14:cNvContentPartPr/>
              <p14:nvPr/>
            </p14:nvContentPartPr>
            <p14:xfrm>
              <a:off x="12564518" y="7772110"/>
              <a:ext cx="62784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6FF9B1-AF79-6BDB-66A5-6CED2B3EDC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4518" y="7592110"/>
                <a:ext cx="807480" cy="41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Objective: Data-Driven Pricing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31646" y="32019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predictive model for mobile phone prices.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pricing to maximize profitability and market share.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feature extraction and machine learning Algorithm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Question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Which features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really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drive mobile phone prices?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3D9FEB-09A0-8423-CCFD-69F3DE7D2F9E}"/>
                  </a:ext>
                </a:extLst>
              </p14:cNvPr>
              <p14:cNvContentPartPr/>
              <p14:nvPr/>
            </p14:nvContentPartPr>
            <p14:xfrm>
              <a:off x="12891038" y="7861443"/>
              <a:ext cx="15386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3D9FEB-09A0-8423-CCFD-69F3DE7D2F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1398" y="7681803"/>
                <a:ext cx="171828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Gather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various sources. Specifications, reviews, pricing history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Technical specifications, brand, OS, customer ratings.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Clean &amp; Preprocess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 missing values, outliers, and inconsistent formats.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1D661455-A0BA-AE61-35A5-A7290CB65EA7}"/>
              </a:ext>
            </a:extLst>
          </p:cNvPr>
          <p:cNvSpPr/>
          <p:nvPr/>
        </p:nvSpPr>
        <p:spPr>
          <a:xfrm>
            <a:off x="715732" y="2932770"/>
            <a:ext cx="6599468" cy="4270917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pPr algn="ctr"/>
            <a:endParaRPr lang="en-IN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Fira Sans" panose="020B0503050000020004" pitchFamily="34" charset="0"/>
              </a:rPr>
              <a:t>Data Overview </a:t>
            </a:r>
          </a:p>
          <a:p>
            <a:pPr algn="ctr"/>
            <a:endParaRPr lang="en-IN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Total Entries: 541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Total Features: 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Data Types: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 ◦ Numerical Features: 6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 ◦ Categorical Features: 5 </a:t>
            </a:r>
          </a:p>
          <a:p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Target Variable: Mobile Sales Price </a:t>
            </a:r>
          </a:p>
          <a:p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• Key Objective: 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Predict mobile prices based on Their Model , Colour , RAM, Battery size , Processor , Camera etc.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3612C25D-57EE-C4CA-C0A4-329B92E3C559}"/>
              </a:ext>
            </a:extLst>
          </p:cNvPr>
          <p:cNvSpPr/>
          <p:nvPr/>
        </p:nvSpPr>
        <p:spPr>
          <a:xfrm>
            <a:off x="7618336" y="2873297"/>
            <a:ext cx="6476805" cy="4270916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pPr algn="ctr"/>
            <a:endParaRPr 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Fira Sans" panose="020B0503050000020004" pitchFamily="34" charset="0"/>
              </a:rPr>
              <a:t>Data Exploration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Fira Sans" panose="020B0503050000020004" pitchFamily="34" charset="0"/>
              </a:rPr>
              <a:t>Missing Value /NAN Value Analysis -No columns have missing/nan values.</a:t>
            </a:r>
          </a:p>
          <a:p>
            <a:endParaRPr lang="en-US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Fira Sans" panose="020B0503050000020004" pitchFamily="34" charset="0"/>
              </a:rPr>
              <a:t>Unnamed: 0→ Dropped due to the unused column</a:t>
            </a:r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0996A333-83C3-69B7-C7BD-A6D0B7EE66D6}"/>
              </a:ext>
            </a:extLst>
          </p:cNvPr>
          <p:cNvSpPr/>
          <p:nvPr/>
        </p:nvSpPr>
        <p:spPr>
          <a:xfrm>
            <a:off x="1432931" y="617192"/>
            <a:ext cx="12099073" cy="1732156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 anchor="ctr"/>
          <a:lstStyle/>
          <a:p>
            <a:pPr algn="ctr"/>
            <a:r>
              <a:rPr lang="en-US" sz="4450" b="1" dirty="0">
                <a:solidFill>
                  <a:srgbClr val="F94CAF"/>
                </a:solidFill>
                <a:latin typeface="Inconsolata Bold" pitchFamily="1" charset="0"/>
                <a:ea typeface="Inconsolata Bold" pitchFamily="1" charset="0"/>
                <a:cs typeface="Inconsolata Bold" pitchFamily="34" charset="-120"/>
              </a:rPr>
              <a:t>Data Analysis</a:t>
            </a:r>
            <a:endParaRPr lang="en-US" sz="4450" dirty="0">
              <a:latin typeface="Inconsolata Bold" pitchFamily="1" charset="0"/>
              <a:ea typeface="Inconsolata Bold" pitchFamily="1" charset="0"/>
            </a:endParaRP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A94A23-FB03-7761-69AF-5D327C0762EA}"/>
                  </a:ext>
                </a:extLst>
              </p14:cNvPr>
              <p14:cNvContentPartPr/>
              <p14:nvPr/>
            </p14:nvContentPartPr>
            <p14:xfrm>
              <a:off x="12792398" y="7848843"/>
              <a:ext cx="1666800" cy="203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A94A23-FB03-7761-69AF-5D327C0762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2758" y="7668843"/>
                <a:ext cx="18464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EE3E7A-C382-7925-4C2A-22BE8D37792E}"/>
                  </a:ext>
                </a:extLst>
              </p14:cNvPr>
              <p14:cNvContentPartPr/>
              <p14:nvPr/>
            </p14:nvContentPartPr>
            <p14:xfrm>
              <a:off x="3835958" y="148327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EE3E7A-C382-7925-4C2A-22BE8D377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7318" y="142927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90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Extraction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features strongly correlated with price.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4817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Principal Component Analysis (PCA)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dimensionality while retaining key information.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5910" y="6090068"/>
            <a:ext cx="5667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Importance from Machine Learning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E88BFE-7598-F6B6-D024-19F4459B9E69}"/>
                  </a:ext>
                </a:extLst>
              </p14:cNvPr>
              <p14:cNvContentPartPr/>
              <p14:nvPr/>
            </p14:nvContentPartPr>
            <p14:xfrm>
              <a:off x="12812558" y="7805283"/>
              <a:ext cx="1616400" cy="5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E88BFE-7598-F6B6-D024-19F4459B9E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22918" y="7625643"/>
                <a:ext cx="17960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8B1910-C5F4-C36A-306F-50BFA540BE5F}"/>
                  </a:ext>
                </a:extLst>
              </p14:cNvPr>
              <p14:cNvContentPartPr/>
              <p14:nvPr/>
            </p14:nvContentPartPr>
            <p14:xfrm>
              <a:off x="14429678" y="78726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8B1910-C5F4-C36A-306F-50BFA540BE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39678" y="769296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6EE229-C389-BE86-8A95-A6B7E6B36E9B}"/>
                  </a:ext>
                </a:extLst>
              </p14:cNvPr>
              <p14:cNvContentPartPr/>
              <p14:nvPr/>
            </p14:nvContentPartPr>
            <p14:xfrm>
              <a:off x="14407358" y="788376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6EE229-C389-BE86-8A95-A6B7E6B36E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17718" y="770376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37E6CC-9EF7-BD06-8EB7-06D71111BFFD}"/>
                  </a:ext>
                </a:extLst>
              </p14:cNvPr>
              <p14:cNvContentPartPr/>
              <p14:nvPr/>
            </p14:nvContentPartPr>
            <p14:xfrm>
              <a:off x="14336798" y="7883763"/>
              <a:ext cx="709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37E6CC-9EF7-BD06-8EB7-06D71111BF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46798" y="7703763"/>
                <a:ext cx="250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09DD4D-3330-4065-1EE5-CC31954A9AED}"/>
                  </a:ext>
                </a:extLst>
              </p14:cNvPr>
              <p14:cNvContentPartPr/>
              <p14:nvPr/>
            </p14:nvContentPartPr>
            <p14:xfrm>
              <a:off x="13982198" y="7917603"/>
              <a:ext cx="146880" cy="4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09DD4D-3330-4065-1EE5-CC31954A9A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892198" y="7737603"/>
                <a:ext cx="326520" cy="40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sz="4800" dirty="0">
                <a:solidFill>
                  <a:srgbClr val="F94CAF"/>
                </a:solidFill>
              </a:rPr>
              <a:t>Distribution Of Sales Price</a:t>
            </a:r>
            <a:endParaRPr lang="en-US" sz="4450" dirty="0">
              <a:solidFill>
                <a:srgbClr val="F94CAF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36951" y="5319130"/>
            <a:ext cx="14015047" cy="4522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sz="2000" dirty="0">
                <a:solidFill>
                  <a:srgbClr val="F94CAF"/>
                </a:solidFill>
                <a:latin typeface="Fira Sans" panose="020B0503050000020004" pitchFamily="34" charset="0"/>
              </a:rPr>
              <a:t>Distribution Shape: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distribution appears right-skewed (positively skewed).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This suggests that while most Mobile have relatively higher prices.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2000" dirty="0">
                <a:solidFill>
                  <a:srgbClr val="F94CAF"/>
                </a:solidFill>
                <a:latin typeface="Fira Sans" panose="020B0503050000020004" pitchFamily="34" charset="0"/>
              </a:rPr>
              <a:t>Peaks &amp; Mode: </a:t>
            </a:r>
          </a:p>
          <a:p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distribution has multiple peaks, indicating that sale prices are not normally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most frequent sale price range appears to be around 15000-16000, where the highest bar is observed.</a:t>
            </a:r>
            <a:endParaRPr lang="en-US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>
              <a:buNone/>
            </a:pPr>
            <a:endParaRPr lang="en-US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FDACC7-6C81-B20D-121A-C88F12CA0915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FDACC7-6C81-B20D-121A-C88F12CA09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04C4F80F-9DE4-E712-FCE8-F71F175D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25" y="1349202"/>
            <a:ext cx="6786678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418B8-15F9-8E63-C6AD-AC147A69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4783A0-D4F3-315A-92E2-446A2CFB9F94}"/>
              </a:ext>
            </a:extLst>
          </p:cNvPr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F94CAF"/>
                </a:solidFill>
              </a:rPr>
              <a:t>Strong correlations with sale price</a:t>
            </a:r>
            <a:endParaRPr lang="en-US" sz="4450" dirty="0">
              <a:solidFill>
                <a:srgbClr val="F94CAF"/>
              </a:solidFill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D1DBF67-2969-AD15-AEEF-1EC38C03F35C}"/>
              </a:ext>
            </a:extLst>
          </p:cNvPr>
          <p:cNvSpPr/>
          <p:nvPr/>
        </p:nvSpPr>
        <p:spPr>
          <a:xfrm>
            <a:off x="436951" y="2034018"/>
            <a:ext cx="6677527" cy="780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Key Insight Of Heat Map-</a:t>
            </a:r>
          </a:p>
          <a:p>
            <a:pPr>
              <a:buNone/>
            </a:pPr>
            <a:endParaRPr lang="en-US" dirty="0">
              <a:solidFill>
                <a:srgbClr val="F94CAF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RAM (≈ 0.73):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is associated with higher mobile prices.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Memory (≈ 0.63):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More storage leads to a higher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Processor (≈ 0.50):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processor type has a moderate impact on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Rear Camera MP &amp; Front Camera MP (≈ 0.20 - 0.26):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Slightly influences price but not as strongly as RAM and storage. </a:t>
            </a:r>
          </a:p>
          <a:p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RAM &amp; Memory (≈ 0.73):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is often found in phones with higher storage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1827E6-8A86-3D19-F395-98C721783C6D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1827E6-8A86-3D19-F395-98C721783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BD5276D4-C8B5-EB93-649C-F4748349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8" y="1587210"/>
            <a:ext cx="7390855" cy="57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4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2997-8AFC-1F50-4FB2-04698CD9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3BF715-BA4B-7CC2-1AE7-D553910C9CD1}"/>
              </a:ext>
            </a:extLst>
          </p:cNvPr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Violin Plots</a:t>
            </a:r>
            <a:endParaRPr lang="en-US" sz="44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E2EA6DF-FF25-8DC6-3174-F52B585E4F42}"/>
              </a:ext>
            </a:extLst>
          </p:cNvPr>
          <p:cNvSpPr/>
          <p:nvPr/>
        </p:nvSpPr>
        <p:spPr>
          <a:xfrm>
            <a:off x="323385" y="1751950"/>
            <a:ext cx="10149176" cy="60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Key Insights from Violin Plots-</a:t>
            </a:r>
          </a:p>
          <a:p>
            <a:pPr>
              <a:buNone/>
            </a:pPr>
            <a:endParaRPr lang="en-US" sz="16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1. Battery Efficiency Distribution (Red)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Bimodal distribution suggests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two common battery efficiency levels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2. Battery Outliers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A few phones have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significantly lower battery efficiency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affecting overall performance.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3. RAM Distribution (Yellow)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Multi-modal shape indicates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distinct RAM groups (e.g., 4GB, 6GB, 8GB)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4. RAM Trends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Wider sections highlight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popular RAM configurations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while fewer phones have low RAM.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5. Memory Distribution (Green)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Two peaks suggest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clear segmentation between low-end &amp; high-end storage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 models.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6. Mid-Range Storage Gap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Fewer phones exist in the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mid-range memory segment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creating a potential market gap.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7. Market Implication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Companies should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focus on optimizing battery efficiency, RAM, and storage offerings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 based on these distribution trends.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FC0D281-6F43-B0C7-AC1C-E87A397F1D2A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FC0D281-6F43-B0C7-AC1C-E87A397F1D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D9C3A6D-9711-6B33-7656-B5CDA1E1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95" y="2509024"/>
            <a:ext cx="5764503" cy="375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3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0326BA-D254-8F9D-A29A-0497BC1D117A}"/>
                  </a:ext>
                </a:extLst>
              </p14:cNvPr>
              <p14:cNvContentPartPr/>
              <p14:nvPr/>
            </p14:nvContentPartPr>
            <p14:xfrm>
              <a:off x="12924878" y="7850643"/>
              <a:ext cx="154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0326BA-D254-8F9D-A29A-0497BC1D1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878" y="7670643"/>
                <a:ext cx="172944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E133042-0888-D419-C46C-30223E1F4980}"/>
              </a:ext>
            </a:extLst>
          </p:cNvPr>
          <p:cNvSpPr txBox="1"/>
          <p:nvPr/>
        </p:nvSpPr>
        <p:spPr>
          <a:xfrm>
            <a:off x="345689" y="1405055"/>
            <a:ext cx="8299690" cy="601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Key Insights from KDE Plot (RAM vs Mobile Price)-</a:t>
            </a:r>
          </a:p>
          <a:p>
            <a:pPr>
              <a:lnSpc>
                <a:spcPts val="2850"/>
              </a:lnSpc>
              <a:buNone/>
            </a:pPr>
            <a:endParaRPr lang="en-US" dirty="0">
              <a:solidFill>
                <a:srgbClr val="F94CAF"/>
              </a:solidFill>
              <a:latin typeface="Fira Sans" panose="020B0503050000020004" pitchFamily="34" charset="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1. Strong Positive Correlation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generally leads to higher mobile prices.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2. Most Common Segment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Majority of phones have 2GB-4GB RAM and are priced between ₹5,000 - ₹15,000.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3. Premium Phones are Less Frequent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Devices with 6GB+ RAM exist but form a smaller market share.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4. Price Spreads Widely for Budget Phones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Entry-level devices (0GB-2GB RAM) have varied pricing due to brand &amp; other features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5. High-End Models Have Less Density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8GB+ RAM flagship models are priced significantly higher but are rarer in the dataset.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6. Mid-Range Market Opportunity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Since most phones fall in the 2GB-6GB RAM range, this segment has high sales potential.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7. Competitive Pricing Trends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KDE plot suggests overlapping price ranges across RAM segments, indicating a competitive market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33E07-F2E7-41F8-FC52-882FF5B5658B}"/>
              </a:ext>
            </a:extLst>
          </p:cNvPr>
          <p:cNvSpPr txBox="1"/>
          <p:nvPr/>
        </p:nvSpPr>
        <p:spPr>
          <a:xfrm>
            <a:off x="635621" y="388481"/>
            <a:ext cx="12868506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50" dirty="0">
                <a:solidFill>
                  <a:srgbClr val="F94CAF"/>
                </a:solidFill>
                <a:latin typeface="Inconsolata Bold" pitchFamily="1" charset="0"/>
                <a:ea typeface="Inconsolata Bold" pitchFamily="1" charset="0"/>
              </a:rPr>
              <a:t>KDE Plot (RAM vs Mobile Price)</a:t>
            </a:r>
            <a:r>
              <a:rPr lang="en-US" dirty="0"/>
              <a:t>)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A5A2DB-4C8D-A211-E8ED-FCF8C679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98" y="1717289"/>
            <a:ext cx="5448713" cy="54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</TotalTime>
  <Words>1188</Words>
  <Application>Microsoft Office PowerPoint</Application>
  <PresentationFormat>Custom</PresentationFormat>
  <Paragraphs>147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Inconsolata Bold</vt:lpstr>
      <vt:lpstr>Fira Sans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Avantika Verma</cp:lastModifiedBy>
  <cp:revision>4</cp:revision>
  <dcterms:created xsi:type="dcterms:W3CDTF">2025-03-20T15:42:01Z</dcterms:created>
  <dcterms:modified xsi:type="dcterms:W3CDTF">2025-03-20T19:35:02Z</dcterms:modified>
</cp:coreProperties>
</file>